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4" r:id="rId3"/>
    <p:sldId id="280" r:id="rId4"/>
    <p:sldId id="281" r:id="rId5"/>
    <p:sldId id="283" r:id="rId6"/>
    <p:sldId id="257" r:id="rId7"/>
    <p:sldId id="279" r:id="rId8"/>
    <p:sldId id="258" r:id="rId9"/>
    <p:sldId id="278" r:id="rId10"/>
    <p:sldId id="259" r:id="rId11"/>
    <p:sldId id="260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5" r:id="rId20"/>
    <p:sldId id="274" r:id="rId21"/>
    <p:sldId id="271" r:id="rId22"/>
    <p:sldId id="272" r:id="rId23"/>
    <p:sldId id="273" r:id="rId24"/>
    <p:sldId id="276" r:id="rId25"/>
    <p:sldId id="285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521"/>
    <a:srgbClr val="F69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DF334-D35D-4F6F-97BC-B1A1AC72321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9D157-0F99-4AFC-94C1-34C8F289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7E13E-E302-4BCF-9A83-C3F717BFF7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0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1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6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D50C-A74E-42BD-A566-B6721F25B65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1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32461"/>
            <a:ext cx="10139082" cy="1655762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Geographic Phenomena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90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230" y="330619"/>
            <a:ext cx="7563928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Modelling process in GIS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32" y="1518159"/>
            <a:ext cx="10935368" cy="44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51935" y="1801906"/>
            <a:ext cx="11152517" cy="233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Every type of geographic phenomena cannot be modelled in a same fashion.</a:t>
            </a:r>
          </a:p>
          <a:p>
            <a:endParaRPr lang="en-US" sz="36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7464" y="3442447"/>
            <a:ext cx="11152517" cy="18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Hence, in order to model the geographic phenomena, it is important to first understand the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geographic phenomena.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46230" y="330619"/>
            <a:ext cx="75639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solidFill>
                  <a:schemeClr val="accent1">
                    <a:lumMod val="75000"/>
                  </a:schemeClr>
                </a:solidFill>
              </a:rPr>
              <a:t>Modelling process in GIS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6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707" y="127167"/>
            <a:ext cx="7679764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out at least 10 Geographic Phenomena.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11700" y="1452730"/>
            <a:ext cx="6128753" cy="4165757"/>
          </a:xfrm>
          <a:prstGeom prst="rect">
            <a:avLst/>
          </a:prstGeom>
          <a:ln w="571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6800" y="5797071"/>
            <a:ext cx="10802753" cy="789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a logical way that we can classify them into types?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2770"/>
          <a:stretch/>
        </p:blipFill>
        <p:spPr bwMode="auto">
          <a:xfrm>
            <a:off x="190500" y="1225071"/>
            <a:ext cx="4114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4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44892"/>
            <a:ext cx="114173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baseline="-25000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: Types</a:t>
            </a:r>
            <a:endParaRPr lang="en-US" sz="6600" b="1" baseline="-250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4008" y="3924426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18250" y="3924426"/>
            <a:ext cx="593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23089" y="1934434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evron 7"/>
          <p:cNvSpPr/>
          <p:nvPr/>
        </p:nvSpPr>
        <p:spPr>
          <a:xfrm rot="2679477">
            <a:off x="7334656" y="2641900"/>
            <a:ext cx="1070042" cy="126449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606442">
            <a:off x="3055441" y="2683928"/>
            <a:ext cx="1070042" cy="126449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7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" y="1719882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600" dirty="0"/>
              <a:t>	A (geographic) </a:t>
            </a:r>
            <a:r>
              <a:rPr lang="en-US" sz="3600" b="1" dirty="0"/>
              <a:t>field is a geographic phenomenon </a:t>
            </a:r>
            <a:r>
              <a:rPr lang="en-US" sz="3600" dirty="0"/>
              <a:t>for which, for every point in the study area, a value can be determined</a:t>
            </a:r>
            <a:r>
              <a:rPr lang="en-US" sz="3600" dirty="0" smtClean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007" y="3645958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/>
              <a:t> </a:t>
            </a:r>
            <a:r>
              <a:rPr lang="en-US" sz="3600" dirty="0" smtClean="0"/>
              <a:t>Temperature</a:t>
            </a:r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 Pressure</a:t>
            </a:r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 Elevation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579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1967" y="608871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1967" y="4035131"/>
            <a:ext cx="593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Continuous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23089" y="1934434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evron 7"/>
          <p:cNvSpPr/>
          <p:nvPr/>
        </p:nvSpPr>
        <p:spPr>
          <a:xfrm rot="2679477">
            <a:off x="7334656" y="2641900"/>
            <a:ext cx="1070042" cy="12644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606442">
            <a:off x="3055441" y="2683928"/>
            <a:ext cx="1070042" cy="12644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45940" y="3951075"/>
            <a:ext cx="4537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Discrete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3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: Continuous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" y="1719882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In </a:t>
            </a:r>
            <a:r>
              <a:rPr lang="en-US" sz="3600" dirty="0"/>
              <a:t>a continuous field, the underlying function is assumed to be continuous. </a:t>
            </a:r>
            <a:endParaRPr lang="en-US" sz="3600" dirty="0" smtClean="0"/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Continuity </a:t>
            </a:r>
            <a:r>
              <a:rPr lang="en-US" sz="3600" dirty="0"/>
              <a:t>means that all changes in field values are gradual.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007" y="3684869"/>
            <a:ext cx="1175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 smtClean="0"/>
              <a:t>Eg</a:t>
            </a:r>
            <a:r>
              <a:rPr lang="en-US" sz="3600" dirty="0" smtClean="0"/>
              <a:t>: Temperature, Pressure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725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0987" y="1630363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Discrete </a:t>
            </a:r>
            <a:r>
              <a:rPr lang="en-US" sz="3600" dirty="0"/>
              <a:t>fields cut up the study space in mutually exclusive bounded parts, with all locations in one part having the same field value.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987" y="3615521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/>
              <a:t>Eg</a:t>
            </a:r>
            <a:r>
              <a:rPr lang="en-US" sz="3600" dirty="0"/>
              <a:t>: </a:t>
            </a:r>
            <a:r>
              <a:rPr lang="en-US" sz="3600" dirty="0" err="1" smtClean="0"/>
              <a:t>Landuse</a:t>
            </a:r>
            <a:endParaRPr lang="en-US" sz="3600" dirty="0" smtClean="0"/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Crop Type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6407" y="15240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: Discrete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14007" y="1372365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Geographic objects </a:t>
            </a:r>
            <a:r>
              <a:rPr lang="en-US" sz="3600" dirty="0"/>
              <a:t>populate the study area, and are </a:t>
            </a:r>
            <a:r>
              <a:rPr lang="en-US" sz="3600" dirty="0" smtClean="0"/>
              <a:t>usually well </a:t>
            </a:r>
            <a:r>
              <a:rPr lang="en-US" sz="3600" dirty="0"/>
              <a:t>distinguishable, discrete, bounded entities. </a:t>
            </a:r>
            <a:endParaRPr lang="en-US" sz="3600" dirty="0" smtClean="0"/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The </a:t>
            </a:r>
            <a:r>
              <a:rPr lang="en-US" sz="3600" dirty="0"/>
              <a:t>space between them is potentially empty.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007" y="3697375"/>
            <a:ext cx="11751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/>
              <a:t>Eg</a:t>
            </a:r>
            <a:r>
              <a:rPr lang="en-US" sz="3600" dirty="0"/>
              <a:t>: </a:t>
            </a:r>
            <a:r>
              <a:rPr lang="en-US" sz="3600" dirty="0" smtClean="0"/>
              <a:t>Building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Trees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Electric Pole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6407" y="15240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76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74" y="247542"/>
            <a:ext cx="10515600" cy="1325563"/>
          </a:xfrm>
        </p:spPr>
        <p:txBody>
          <a:bodyPr/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14008" r="37514" b="10991"/>
          <a:stretch>
            <a:fillRect/>
          </a:stretch>
        </p:blipFill>
        <p:spPr>
          <a:xfrm>
            <a:off x="7590202" y="276084"/>
            <a:ext cx="4448636" cy="5788152"/>
          </a:xfrm>
          <a:noFill/>
        </p:spPr>
      </p:pic>
      <p:sp>
        <p:nvSpPr>
          <p:cNvPr id="12" name="Rectangle 11"/>
          <p:cNvSpPr/>
          <p:nvPr/>
        </p:nvSpPr>
        <p:spPr>
          <a:xfrm>
            <a:off x="544749" y="1865219"/>
            <a:ext cx="65546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Objects are discrete and bounded entities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The space between the objects is potentially ‘empty’ or ‘undetermined’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endParaRPr lang="en-US" sz="2400" b="1" dirty="0"/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The position of an object in space is determined by </a:t>
            </a:r>
            <a:r>
              <a:rPr lang="en-US" sz="2400" b="1" dirty="0" smtClean="0"/>
              <a:t>a combination </a:t>
            </a:r>
            <a:r>
              <a:rPr lang="en-US" sz="2400" b="1" dirty="0"/>
              <a:t>of one or more of the </a:t>
            </a:r>
            <a:r>
              <a:rPr lang="en-US" sz="2400" b="1" dirty="0" smtClean="0"/>
              <a:t>following Parameters</a:t>
            </a:r>
            <a:endParaRPr lang="en-US" sz="2400" b="1" dirty="0"/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/>
              <a:t> </a:t>
            </a:r>
            <a:r>
              <a:rPr lang="en-US" sz="2400" b="1" dirty="0"/>
              <a:t>Location (where is it?)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Shape (what form?)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Size (how big?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Orientation (direction)</a:t>
            </a:r>
          </a:p>
        </p:txBody>
      </p:sp>
    </p:spTree>
    <p:extLst>
      <p:ext uri="{BB962C8B-B14F-4D97-AF65-F5344CB8AC3E}">
        <p14:creationId xmlns:p14="http://schemas.microsoft.com/office/powerpoint/2010/main" val="2626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GIS and Geographic Phenomena	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Geographic phenomena are </a:t>
            </a:r>
            <a:r>
              <a:rPr lang="en-US" altLang="en-US" dirty="0"/>
              <a:t>the study objects of a GIS. </a:t>
            </a:r>
          </a:p>
          <a:p>
            <a:r>
              <a:rPr lang="en-US" dirty="0"/>
              <a:t>A Geographic information system (GIS)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computer-based tool </a:t>
            </a:r>
            <a:r>
              <a:rPr lang="en-US" dirty="0"/>
              <a:t>for </a:t>
            </a:r>
            <a:r>
              <a:rPr lang="en-US" b="1" dirty="0"/>
              <a:t>mapping</a:t>
            </a:r>
            <a:r>
              <a:rPr lang="en-US" dirty="0"/>
              <a:t> and </a:t>
            </a:r>
            <a:r>
              <a:rPr lang="en-US" b="1" dirty="0"/>
              <a:t>analyzing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geographic phenomena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that exist, and events that occur, on Earth.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9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28" y="1439694"/>
            <a:ext cx="11420272" cy="4669277"/>
          </a:xfrm>
        </p:spPr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200" b="1" dirty="0"/>
              <a:t>We usually do not study objects in isolation (a single object) but whole collections of objects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endParaRPr lang="en-US" sz="3200" b="1" dirty="0"/>
          </a:p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200" b="1" dirty="0" smtClean="0"/>
              <a:t> </a:t>
            </a:r>
            <a:r>
              <a:rPr lang="en-US" sz="3200" b="1" dirty="0"/>
              <a:t>Observe that collections of objects can be interesting phenomena at a higher aggregation level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 smtClean="0"/>
              <a:t> </a:t>
            </a:r>
            <a:r>
              <a:rPr lang="en-US" sz="2800" b="1" dirty="0"/>
              <a:t>Forest plots form forests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/>
              <a:t> Parcels form blocks and blocks form suburbs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/>
              <a:t> Streams brooks and rivers form a river </a:t>
            </a:r>
            <a:r>
              <a:rPr lang="en-US" sz="2800" b="1" dirty="0" smtClean="0"/>
              <a:t>drainage system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 smtClean="0"/>
              <a:t>Collection of Rain gauges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buNone/>
              <a:defRPr/>
            </a:pPr>
            <a:endParaRPr lang="en-US" sz="2800" b="1" dirty="0"/>
          </a:p>
          <a:p>
            <a:endParaRPr lang="en-US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378" y="386199"/>
            <a:ext cx="6087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83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6945" y="399288"/>
            <a:ext cx="4864608" cy="1088853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Boundaries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33675" r="20447" b="21184"/>
          <a:stretch/>
        </p:blipFill>
        <p:spPr>
          <a:xfrm>
            <a:off x="5866145" y="762000"/>
            <a:ext cx="5821866" cy="2687054"/>
          </a:xfrm>
          <a:noFill/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7512" r="20668" b="38503"/>
          <a:stretch>
            <a:fillRect/>
          </a:stretch>
        </p:blipFill>
        <p:spPr bwMode="auto">
          <a:xfrm>
            <a:off x="5866145" y="3726422"/>
            <a:ext cx="582186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770021" y="2286000"/>
            <a:ext cx="4572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Both objects and discrete fields have</a:t>
            </a:r>
          </a:p>
          <a:p>
            <a:pPr eaLnBrk="1" hangingPunct="1"/>
            <a:r>
              <a:rPr lang="en-US" altLang="en-US" sz="2800" dirty="0"/>
              <a:t>Boundaries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Two different types of</a:t>
            </a:r>
          </a:p>
          <a:p>
            <a:pPr eaLnBrk="1" hangingPunct="1"/>
            <a:r>
              <a:rPr lang="en-US" altLang="en-US" sz="2800" dirty="0"/>
              <a:t>boundaries:</a:t>
            </a:r>
          </a:p>
          <a:p>
            <a:pPr eaLnBrk="1" hangingPunct="1"/>
            <a:endParaRPr lang="en-US" altLang="en-US" sz="28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 i="1" dirty="0" smtClean="0"/>
              <a:t>Crisp </a:t>
            </a:r>
            <a:r>
              <a:rPr lang="en-US" altLang="en-US" sz="2800" i="1" dirty="0"/>
              <a:t>boundaries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 i="1" dirty="0" smtClean="0"/>
              <a:t>Fuzzy </a:t>
            </a:r>
            <a:r>
              <a:rPr lang="en-US" altLang="en-US" sz="2800" i="1" dirty="0"/>
              <a:t>boundaries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Crisp 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12947" r="38873" b="9373"/>
          <a:stretch>
            <a:fillRect/>
          </a:stretch>
        </p:blipFill>
        <p:spPr>
          <a:xfrm>
            <a:off x="1069848" y="2221484"/>
            <a:ext cx="3207411" cy="4051300"/>
          </a:xfrm>
          <a:noFill/>
        </p:spPr>
      </p:pic>
      <p:sp>
        <p:nvSpPr>
          <p:cNvPr id="7" name="Rectangle 6"/>
          <p:cNvSpPr/>
          <p:nvPr/>
        </p:nvSpPr>
        <p:spPr>
          <a:xfrm>
            <a:off x="4475748" y="222148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800" dirty="0"/>
              <a:t>A crisp boundary is one that can be determined with almost arbitrary Precision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As a general rule of thumb, crisp boundaries are more common in manmade  phenomena</a:t>
            </a:r>
          </a:p>
        </p:txBody>
      </p:sp>
    </p:spTree>
    <p:extLst>
      <p:ext uri="{BB962C8B-B14F-4D97-AF65-F5344CB8AC3E}">
        <p14:creationId xmlns:p14="http://schemas.microsoft.com/office/powerpoint/2010/main" val="28527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Fuzzy 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9" t="12947" r="38873" b="9373"/>
          <a:stretch>
            <a:fillRect/>
          </a:stretch>
        </p:blipFill>
        <p:spPr>
          <a:xfrm>
            <a:off x="1069848" y="2404046"/>
            <a:ext cx="3412771" cy="4051300"/>
          </a:xfrm>
          <a:noFill/>
        </p:spPr>
      </p:pic>
      <p:sp>
        <p:nvSpPr>
          <p:cNvPr id="7" name="Rectangle 6"/>
          <p:cNvSpPr/>
          <p:nvPr/>
        </p:nvSpPr>
        <p:spPr>
          <a:xfrm>
            <a:off x="4482619" y="240404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800" dirty="0"/>
              <a:t>Fuzzy boundaries contrast with crisp boundaries in that the boundary is not a precise line, but rather an area of </a:t>
            </a:r>
            <a:r>
              <a:rPr lang="en-US" altLang="en-US" sz="2800" u="sng" dirty="0">
                <a:solidFill>
                  <a:srgbClr val="FF0000"/>
                </a:solidFill>
              </a:rPr>
              <a:t>transition</a:t>
            </a:r>
            <a:r>
              <a:rPr lang="en-US" alt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31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65" y="263272"/>
            <a:ext cx="10724147" cy="190528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Classify the geographic phenomena that you enlisted earlier into different types. Then make a table as shown below and fill the information.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33374" y="1890845"/>
            <a:ext cx="3083020" cy="92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Phenomena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5427" y="3361758"/>
            <a:ext cx="2389131" cy="521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</a:t>
            </a: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Fields 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80892" y="3158119"/>
            <a:ext cx="1926890" cy="1100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Objects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8191" y="189552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evron 9"/>
          <p:cNvSpPr/>
          <p:nvPr/>
        </p:nvSpPr>
        <p:spPr>
          <a:xfrm rot="2679477">
            <a:off x="4139051" y="2904963"/>
            <a:ext cx="704564" cy="25345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7606442">
            <a:off x="1536867" y="2822871"/>
            <a:ext cx="706545" cy="304589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7606442">
            <a:off x="638598" y="4229488"/>
            <a:ext cx="652351" cy="364566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 rot="2679477">
            <a:off x="2099164" y="4195681"/>
            <a:ext cx="704564" cy="275719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0409" y="4919761"/>
            <a:ext cx="1451640" cy="570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Discrete Fields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03965" y="4939891"/>
            <a:ext cx="2026571" cy="570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Continuous Fields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928725" y="2349325"/>
            <a:ext cx="62778" cy="370572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065038"/>
              </p:ext>
            </p:extLst>
          </p:nvPr>
        </p:nvGraphicFramePr>
        <p:xfrm>
          <a:off x="6177740" y="2693937"/>
          <a:ext cx="5620560" cy="230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0576"/>
                <a:gridCol w="2178384"/>
                <a:gridCol w="892075"/>
                <a:gridCol w="17495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Geographic Phenomena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Type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Boundary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98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65" y="263272"/>
            <a:ext cx="10724147" cy="190528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Classify all the geographic phenomena in a hydrological cycle. Then make a table as shown below and fill the information.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8191" y="189552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45925" y="2168561"/>
            <a:ext cx="62778" cy="370572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06108"/>
              </p:ext>
            </p:extLst>
          </p:nvPr>
        </p:nvGraphicFramePr>
        <p:xfrm>
          <a:off x="4159624" y="2693937"/>
          <a:ext cx="7638676" cy="230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2539"/>
                <a:gridCol w="2872646"/>
                <a:gridCol w="1176384"/>
                <a:gridCol w="23071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Geographic Phenomena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Type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Boundary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Image result for home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65" y="2501900"/>
            <a:ext cx="2809923" cy="28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0" y="1992966"/>
            <a:ext cx="48514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End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03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4113" y="0"/>
            <a:ext cx="7009687" cy="160934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3337" y="1644659"/>
            <a:ext cx="5742735" cy="3237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2400" b="1" i="1" dirty="0">
              <a:latin typeface="Book Antiqua" panose="02040602050305030304" pitchFamily="18" charset="0"/>
            </a:endParaRPr>
          </a:p>
          <a:p>
            <a:r>
              <a:rPr lang="en-US" altLang="en-US" sz="2400" dirty="0" smtClean="0"/>
              <a:t>Geographic </a:t>
            </a:r>
            <a:r>
              <a:rPr lang="en-US" altLang="en-US" sz="2400" dirty="0"/>
              <a:t>phenomena exist in the real world, </a:t>
            </a:r>
            <a:r>
              <a:rPr lang="en-US" altLang="en-US" sz="2400" dirty="0" smtClean="0"/>
              <a:t>everything </a:t>
            </a:r>
            <a:r>
              <a:rPr lang="en-US" altLang="en-US" sz="2400" dirty="0"/>
              <a:t>you see outside is a Geographic phenomenon. 	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Some of the things you do not see are also Geographic phenomena like Temperature		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3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0" y="849312"/>
            <a:ext cx="7315200" cy="6008688"/>
            <a:chOff x="0" y="685800"/>
            <a:chExt cx="7315200" cy="6008688"/>
          </a:xfrm>
        </p:grpSpPr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661113" y="1137444"/>
              <a:ext cx="5010150" cy="5181600"/>
              <a:chOff x="457200" y="1143000"/>
              <a:chExt cx="5010150" cy="5181600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9600" y="1524000"/>
                <a:ext cx="4857750" cy="3886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21573886" lon="601135" rev="16201136"/>
                </a:camera>
                <a:lightRig rig="threePt" dir="t"/>
              </a:scene3d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>
                <a:off x="457200" y="1143000"/>
                <a:ext cx="914400" cy="914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0800000" flipV="1">
                <a:off x="3581400" y="2895600"/>
                <a:ext cx="1676400" cy="533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971800" y="4724400"/>
                <a:ext cx="1752600" cy="160020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 flipH="1" flipV="1">
                <a:off x="190500" y="4457700"/>
                <a:ext cx="2133600" cy="1143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33400" y="3200400"/>
                <a:ext cx="914400" cy="914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5029200" y="2529743"/>
              <a:ext cx="2209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Rock</a:t>
              </a:r>
            </a:p>
          </p:txBody>
        </p:sp>
        <p:sp>
          <p:nvSpPr>
            <p:cNvPr id="22" name="TextBox 23"/>
            <p:cNvSpPr txBox="1">
              <a:spLocks noChangeArrowheads="1"/>
            </p:cNvSpPr>
            <p:nvPr/>
          </p:nvSpPr>
          <p:spPr bwMode="auto">
            <a:xfrm>
              <a:off x="4953000" y="6324600"/>
              <a:ext cx="2362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Book Antiqua" panose="02040602050305030304" pitchFamily="18" charset="0"/>
                </a:rPr>
                <a:t>Water Temperature</a:t>
              </a:r>
            </a:p>
          </p:txBody>
        </p:sp>
        <p:sp>
          <p:nvSpPr>
            <p:cNvPr id="23" name="TextBox 24"/>
            <p:cNvSpPr txBox="1">
              <a:spLocks noChangeArrowheads="1"/>
            </p:cNvSpPr>
            <p:nvPr/>
          </p:nvSpPr>
          <p:spPr bwMode="auto">
            <a:xfrm>
              <a:off x="762000" y="62484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Book Antiqua" panose="02040602050305030304" pitchFamily="18" charset="0"/>
                </a:rPr>
                <a:t>Elevation</a:t>
              </a: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0" y="685800"/>
              <a:ext cx="2057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Air Temperature</a:t>
              </a:r>
            </a:p>
          </p:txBody>
        </p:sp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0" y="2667000"/>
              <a:ext cx="1676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Soil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9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8548"/>
            <a:ext cx="114173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: a formal approach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1935" y="1801906"/>
            <a:ext cx="11152517" cy="3511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latin typeface="+mn-lt"/>
              </a:rPr>
              <a:t>Geographic phenomenon is a manifestation of an entity or a process of interest that: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named or described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georeferenced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assigned a time (interval) at which it is/was present.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53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225" y="180983"/>
            <a:ext cx="6307418" cy="86836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Analogy to 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Digestive System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967089"/>
            <a:ext cx="2905566" cy="43767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24922" y="1208011"/>
            <a:ext cx="0" cy="450373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dirty="0" smtClean="0"/>
              <a:t>Session2_Introduction_to_GIS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A3C8-A07A-485B-AB83-7EA82BB2E877}" type="slidenum">
              <a:rPr lang="en-US" sz="1100" smtClean="0"/>
              <a:t>5</a:t>
            </a:fld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57420" y="1318311"/>
            <a:ext cx="3173132" cy="4025516"/>
            <a:chOff x="3389593" y="1028700"/>
            <a:chExt cx="4354232" cy="4798722"/>
          </a:xfrm>
        </p:grpSpPr>
        <p:sp>
          <p:nvSpPr>
            <p:cNvPr id="10" name="Rectangle 9"/>
            <p:cNvSpPr/>
            <p:nvPr/>
          </p:nvSpPr>
          <p:spPr>
            <a:xfrm>
              <a:off x="3389593" y="1028700"/>
              <a:ext cx="4354232" cy="852573"/>
            </a:xfrm>
            <a:prstGeom prst="rect">
              <a:avLst/>
            </a:prstGeom>
            <a:solidFill>
              <a:srgbClr val="F36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Geographic Phenomena</a:t>
              </a:r>
              <a:endPara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5109197" y="2133796"/>
              <a:ext cx="754453" cy="128079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4367493" y="3679920"/>
              <a:ext cx="2416221" cy="2147502"/>
            </a:xfrm>
            <a:prstGeom prst="flowChartMagneticDisk">
              <a:avLst/>
            </a:prstGeom>
            <a:solidFill>
              <a:srgbClr val="F6976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GIS</a:t>
              </a:r>
              <a:endParaRPr lang="en-US" sz="4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81600" y="2529824"/>
            <a:ext cx="100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364699" y="1208011"/>
            <a:ext cx="4398752" cy="3511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latin typeface="+mn-lt"/>
              </a:rPr>
              <a:t>Just like you have to chew the food before you put it into digestive system, geographic phenomena should be modelled to feed into GIS.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915872" y="1067899"/>
            <a:ext cx="0" cy="450373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235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159" y="3174344"/>
            <a:ext cx="10515600" cy="1331643"/>
          </a:xfrm>
        </p:spPr>
        <p:txBody>
          <a:bodyPr>
            <a:noAutofit/>
          </a:bodyPr>
          <a:lstStyle/>
          <a:p>
            <a:r>
              <a:rPr lang="en-US" sz="3200" dirty="0" smtClean="0"/>
              <a:t>Modelling is the process of producing an </a:t>
            </a:r>
            <a:r>
              <a:rPr lang="en-US" sz="3200" b="1" dirty="0" smtClean="0"/>
              <a:t>abstraction of ‘real world’</a:t>
            </a:r>
            <a:r>
              <a:rPr lang="en-US" sz="3200" dirty="0" smtClean="0"/>
              <a:t> so that some part of it can be more easily handled.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106" y="1690600"/>
            <a:ext cx="11065829" cy="119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 model is a </a:t>
            </a:r>
            <a:r>
              <a:rPr lang="en-US" sz="3200" b="1" dirty="0" smtClean="0"/>
              <a:t>simplified representation </a:t>
            </a:r>
            <a:r>
              <a:rPr lang="en-US" sz="3200" dirty="0" smtClean="0"/>
              <a:t>of a phenomenon or a system.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023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6" y="580279"/>
            <a:ext cx="3293477" cy="69271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Earth Models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4" name="Picture 6" descr="Image result for 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9" b="91853" l="8553" r="92368">
                        <a14:foregroundMark x1="42368" y1="8279" x2="42368" y2="8279"/>
                        <a14:foregroundMark x1="8553" y1="44809" x2="8553" y2="44809"/>
                        <a14:foregroundMark x1="54868" y1="91984" x2="54868" y2="91984"/>
                        <a14:foregroundMark x1="92368" y1="46912" x2="92368" y2="46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1925052"/>
            <a:ext cx="3158723" cy="31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ap of ear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91" b="89834" l="9959" r="89903">
                        <a14:foregroundMark x1="49239" y1="8091" x2="49239" y2="8091"/>
                        <a14:foregroundMark x1="54219" y1="85892" x2="54219" y2="85892"/>
                        <a14:foregroundMark x1="72614" y1="26763" x2="72614" y2="26763"/>
                        <a14:foregroundMark x1="76625" y1="37759" x2="76625" y2="37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76" y="580279"/>
            <a:ext cx="3008007" cy="20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 Arrow 8"/>
          <p:cNvSpPr/>
          <p:nvPr/>
        </p:nvSpPr>
        <p:spPr>
          <a:xfrm rot="3970791">
            <a:off x="4404851" y="2197932"/>
            <a:ext cx="540566" cy="1044279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6308386">
            <a:off x="4444272" y="3887310"/>
            <a:ext cx="540566" cy="1044279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Image result for transverse mercator ma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7" y="3178207"/>
            <a:ext cx="2940630" cy="2940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Modelling in GIS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9406" y="1690599"/>
            <a:ext cx="11256035" cy="2674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In order to solve a geographic/spatial problem or </a:t>
            </a:r>
            <a:r>
              <a:rPr lang="en-US" sz="3200" b="1" dirty="0" smtClean="0"/>
              <a:t>understand a geographic phenomena</a:t>
            </a:r>
            <a:r>
              <a:rPr lang="en-US" sz="3200" dirty="0" smtClean="0"/>
              <a:t>, we need to represent geographic phenomena in a much </a:t>
            </a:r>
            <a:r>
              <a:rPr lang="en-US" sz="3200" b="1" dirty="0" smtClean="0"/>
              <a:t>simplified way by abstracting only necessary and relevant parts </a:t>
            </a:r>
            <a:r>
              <a:rPr lang="en-US" sz="3200" dirty="0" smtClean="0"/>
              <a:t>of the geographic phenomena.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982" y="4022149"/>
            <a:ext cx="11256035" cy="166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In GIS we need to feed geographic phenomena in a computer system. So, essentially </a:t>
            </a:r>
            <a:r>
              <a:rPr lang="en-US" sz="3200" b="1" dirty="0" smtClean="0"/>
              <a:t>computer representations</a:t>
            </a:r>
            <a:r>
              <a:rPr lang="en-US" sz="3200" dirty="0" smtClean="0"/>
              <a:t> of geographic phenomena are models of real world geographic phenomena.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465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924578"/>
            <a:ext cx="113538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"All models are wrong but some are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useful."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2552" y="4343866"/>
            <a:ext cx="8574741" cy="770965"/>
          </a:xfrm>
        </p:spPr>
        <p:txBody>
          <a:bodyPr/>
          <a:lstStyle/>
          <a:p>
            <a:r>
              <a:rPr lang="en-US" dirty="0" smtClean="0"/>
              <a:t>Useful in providing </a:t>
            </a:r>
            <a:r>
              <a:rPr lang="en-US" b="1" dirty="0" smtClean="0"/>
              <a:t>remarkably </a:t>
            </a:r>
            <a:r>
              <a:rPr lang="en-US" b="1" dirty="0"/>
              <a:t>useful approximations</a:t>
            </a:r>
          </a:p>
        </p:txBody>
      </p:sp>
      <p:pic>
        <p:nvPicPr>
          <p:cNvPr id="1026" name="Picture 2" descr="Image result for E.P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3" y="2575297"/>
            <a:ext cx="190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72553" y="2951909"/>
            <a:ext cx="8574741" cy="77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Models are </a:t>
            </a:r>
            <a:r>
              <a:rPr lang="en-US" b="1" dirty="0" smtClean="0"/>
              <a:t>simplified</a:t>
            </a:r>
            <a:r>
              <a:rPr lang="en-US" dirty="0" smtClean="0"/>
              <a:t> and hence easier to handle.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150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747</Words>
  <Application>Microsoft Office PowerPoint</Application>
  <PresentationFormat>Widescreen</PresentationFormat>
  <Paragraphs>124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Cambria</vt:lpstr>
      <vt:lpstr>Helvetica</vt:lpstr>
      <vt:lpstr>Wingdings</vt:lpstr>
      <vt:lpstr>Office Theme</vt:lpstr>
      <vt:lpstr>PowerPoint Presentation</vt:lpstr>
      <vt:lpstr>GIS and Geographic Phenomena </vt:lpstr>
      <vt:lpstr>Geographic phenomena </vt:lpstr>
      <vt:lpstr>Geographic Phenomena : a formal approach</vt:lpstr>
      <vt:lpstr>Analogy to Digestive System</vt:lpstr>
      <vt:lpstr>Models</vt:lpstr>
      <vt:lpstr>Earth Models</vt:lpstr>
      <vt:lpstr>Modelling in GIS</vt:lpstr>
      <vt:lpstr>"All models are wrong but some are useful."</vt:lpstr>
      <vt:lpstr>Modelling process in GIS</vt:lpstr>
      <vt:lpstr>PowerPoint Presentation</vt:lpstr>
      <vt:lpstr>List out at least 10 Geographic Phenomena.</vt:lpstr>
      <vt:lpstr>Geographic Phenomena :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Geographic Objects</vt:lpstr>
      <vt:lpstr>PowerPoint Presentation</vt:lpstr>
      <vt:lpstr>Boundaries</vt:lpstr>
      <vt:lpstr>Crisp Boundary</vt:lpstr>
      <vt:lpstr>Fuzzy Boundary</vt:lpstr>
      <vt:lpstr>Classify the geographic phenomena that you enlisted earlier into different types. Then make a table as shown below and fill the information.</vt:lpstr>
      <vt:lpstr>Classify all the geographic phenomena in a hydrological cycle. Then make a table as shown below and fill the information.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3</dc:title>
  <dc:creator>Mahesh Thapa</dc:creator>
  <cp:lastModifiedBy>Mahesh Thapa</cp:lastModifiedBy>
  <cp:revision>132</cp:revision>
  <dcterms:created xsi:type="dcterms:W3CDTF">2019-07-30T12:51:09Z</dcterms:created>
  <dcterms:modified xsi:type="dcterms:W3CDTF">2020-11-04T12:39:42Z</dcterms:modified>
</cp:coreProperties>
</file>